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Lato"/>
      <p:regular r:id="rId15"/>
      <p:bold r:id="rId16"/>
      <p:italic r:id="rId17"/>
      <p:boldItalic r:id="rId18"/>
    </p:embeddedFont>
    <p:embeddedFont>
      <p:font typeface="Lato Light"/>
      <p:regular r:id="rId19"/>
      <p:bold r:id="rId20"/>
      <p:italic r:id="rId21"/>
      <p:boldItalic r:id="rId22"/>
    </p:embeddedFont>
    <p:embeddedFont>
      <p:font typeface="Lato Black"/>
      <p:bold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Light-bold.fntdata"/><Relationship Id="rId11" Type="http://schemas.openxmlformats.org/officeDocument/2006/relationships/slide" Target="slides/slide6.xml"/><Relationship Id="rId22" Type="http://schemas.openxmlformats.org/officeDocument/2006/relationships/font" Target="fonts/LatoLight-boldItalic.fntdata"/><Relationship Id="rId10" Type="http://schemas.openxmlformats.org/officeDocument/2006/relationships/slide" Target="slides/slide5.xml"/><Relationship Id="rId21" Type="http://schemas.openxmlformats.org/officeDocument/2006/relationships/font" Target="fonts/LatoLight-italic.fntdata"/><Relationship Id="rId13" Type="http://schemas.openxmlformats.org/officeDocument/2006/relationships/slide" Target="slides/slide8.xml"/><Relationship Id="rId24" Type="http://schemas.openxmlformats.org/officeDocument/2006/relationships/font" Target="fonts/LatoBlack-boldItalic.fntdata"/><Relationship Id="rId12" Type="http://schemas.openxmlformats.org/officeDocument/2006/relationships/slide" Target="slides/slide7.xml"/><Relationship Id="rId23" Type="http://schemas.openxmlformats.org/officeDocument/2006/relationships/font" Target="fonts/LatoBlack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regular.fntdata"/><Relationship Id="rId14" Type="http://schemas.openxmlformats.org/officeDocument/2006/relationships/slide" Target="slides/slide9.xml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Light-regular.fntdata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b7c7515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b7c7515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bc887388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bc887388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6bb7c75159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6bb7c75159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bc8873885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bc887388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bb7c75159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bb7c75159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6bb7c75159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6bb7c75159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6bb7c75159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6bb7c75159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6bb7c75159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6bb7c75159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2794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Lato Black"/>
                <a:ea typeface="Lato Black"/>
                <a:cs typeface="Lato Black"/>
                <a:sym typeface="Lato Black"/>
              </a:rPr>
              <a:t>Calidad y validación de sistemas expertos</a:t>
            </a:r>
            <a:endParaRPr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9148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Lato Light"/>
                <a:ea typeface="Lato Light"/>
                <a:cs typeface="Lato Light"/>
                <a:sym typeface="Lato Light"/>
              </a:rPr>
              <a:t>Inteligencia Artificial 2019-II</a:t>
            </a:r>
            <a:endParaRPr>
              <a:latin typeface="Lato Light"/>
              <a:ea typeface="Lato Light"/>
              <a:cs typeface="Lato Light"/>
              <a:sym typeface="Lato Light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99975" y="2356925"/>
            <a:ext cx="1344050" cy="134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603900" y="710575"/>
            <a:ext cx="7936200" cy="36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latin typeface="Lato"/>
                <a:ea typeface="Lato"/>
                <a:cs typeface="Lato"/>
                <a:sym typeface="Lato"/>
              </a:rPr>
              <a:t>El </a:t>
            </a:r>
            <a:r>
              <a:rPr lang="es" sz="3000">
                <a:latin typeface="Lato Black"/>
                <a:ea typeface="Lato Black"/>
                <a:cs typeface="Lato Black"/>
                <a:sym typeface="Lato Black"/>
              </a:rPr>
              <a:t>proceso de verificación y validación tiene que asegurar que el sistema experto </a:t>
            </a:r>
            <a:r>
              <a:rPr lang="es" sz="3000">
                <a:latin typeface="Lato Black"/>
                <a:ea typeface="Lato Black"/>
                <a:cs typeface="Lato Black"/>
                <a:sym typeface="Lato Black"/>
              </a:rPr>
              <a:t>actúa</a:t>
            </a:r>
            <a:r>
              <a:rPr lang="es" sz="3000">
                <a:latin typeface="Lato Black"/>
                <a:ea typeface="Lato Black"/>
                <a:cs typeface="Lato Black"/>
                <a:sym typeface="Lato Black"/>
              </a:rPr>
              <a:t> de igual forma que lo haría un experto humano</a:t>
            </a:r>
            <a:r>
              <a:rPr lang="es" sz="3000">
                <a:latin typeface="Lato"/>
                <a:ea typeface="Lato"/>
                <a:cs typeface="Lato"/>
                <a:sym typeface="Lato"/>
              </a:rPr>
              <a:t>, aunque no hay un </a:t>
            </a:r>
            <a:r>
              <a:rPr lang="es" sz="3000">
                <a:latin typeface="Lato"/>
                <a:ea typeface="Lato"/>
                <a:cs typeface="Lato"/>
                <a:sym typeface="Lato"/>
              </a:rPr>
              <a:t>consenso</a:t>
            </a:r>
            <a:r>
              <a:rPr lang="es" sz="3000">
                <a:latin typeface="Lato"/>
                <a:ea typeface="Lato"/>
                <a:cs typeface="Lato"/>
                <a:sym typeface="Lato"/>
              </a:rPr>
              <a:t> claro en los </a:t>
            </a:r>
            <a:r>
              <a:rPr lang="es" sz="3000">
                <a:latin typeface="Lato"/>
                <a:ea typeface="Lato"/>
                <a:cs typeface="Lato"/>
                <a:sym typeface="Lato"/>
              </a:rPr>
              <a:t>términos</a:t>
            </a:r>
            <a:r>
              <a:rPr lang="es" sz="3000">
                <a:latin typeface="Lato"/>
                <a:ea typeface="Lato"/>
                <a:cs typeface="Lato"/>
                <a:sym typeface="Lato"/>
              </a:rPr>
              <a:t> validación y </a:t>
            </a:r>
            <a:r>
              <a:rPr lang="es" sz="3000">
                <a:latin typeface="Lato"/>
                <a:ea typeface="Lato"/>
                <a:cs typeface="Lato"/>
                <a:sym typeface="Lato"/>
              </a:rPr>
              <a:t>verificación</a:t>
            </a:r>
            <a:r>
              <a:rPr lang="es" sz="3000">
                <a:latin typeface="Lato"/>
                <a:ea typeface="Lato"/>
                <a:cs typeface="Lato"/>
                <a:sym typeface="Lato"/>
              </a:rPr>
              <a:t> en el área de sistemas expertos, se busca cumplir con unos objetivos.</a:t>
            </a:r>
            <a:endParaRPr sz="30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517050" y="170025"/>
            <a:ext cx="8109900" cy="60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400">
                <a:latin typeface="Lato"/>
                <a:ea typeface="Lato"/>
                <a:cs typeface="Lato"/>
                <a:sym typeface="Lato"/>
              </a:rPr>
              <a:t>Objetivos</a:t>
            </a:r>
            <a:r>
              <a:rPr b="1" lang="es" sz="2400">
                <a:latin typeface="Lato"/>
                <a:ea typeface="Lato"/>
                <a:cs typeface="Lato"/>
                <a:sym typeface="Lato"/>
              </a:rPr>
              <a:t> de la calidad y validación </a:t>
            </a:r>
            <a:endParaRPr b="1" sz="24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517050" y="2490400"/>
            <a:ext cx="2202600" cy="21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La calidad del producto entregado:</a:t>
            </a:r>
            <a:r>
              <a:rPr lang="es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por medio de la implementación de un proceso de verificación y validación en las últimas etapas de entrega.</a:t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3470700" y="2490400"/>
            <a:ext cx="2202600" cy="21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Asegurar su uso en dominios críticos:</a:t>
            </a:r>
            <a:r>
              <a:rPr lang="es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en algunos casos el sistema experto tendrá el poder de decisión sobre asunto que no se puede reconsiderar, así que es importante asegurar que funcione adecuadamente en esos casos.</a:t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/>
        </p:nvSpPr>
        <p:spPr>
          <a:xfrm>
            <a:off x="6424350" y="2490400"/>
            <a:ext cx="2202600" cy="21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Asegurar su uso cotidiano:</a:t>
            </a:r>
            <a:r>
              <a:rPr lang="es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un sistema solo puede ser aceptado si cumple las expectativas para los que fue construido y no comete errores.</a:t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50250" y="774525"/>
            <a:ext cx="1443500" cy="14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/>
        </p:nvSpPr>
        <p:spPr>
          <a:xfrm>
            <a:off x="665400" y="945450"/>
            <a:ext cx="7876200" cy="68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Lato"/>
                <a:ea typeface="Lato"/>
                <a:cs typeface="Lato"/>
                <a:sym typeface="Lato"/>
              </a:rPr>
              <a:t>El </a:t>
            </a:r>
            <a:r>
              <a:rPr lang="es">
                <a:latin typeface="Lato"/>
                <a:ea typeface="Lato"/>
                <a:cs typeface="Lato"/>
                <a:sym typeface="Lato"/>
              </a:rPr>
              <a:t>análisis</a:t>
            </a:r>
            <a:r>
              <a:rPr lang="es">
                <a:latin typeface="Lato"/>
                <a:ea typeface="Lato"/>
                <a:cs typeface="Lato"/>
                <a:sym typeface="Lato"/>
              </a:rPr>
              <a:t> del comportamiento del sistema experto se puede ver como una </a:t>
            </a:r>
            <a:r>
              <a:rPr lang="es">
                <a:latin typeface="Lato"/>
                <a:ea typeface="Lato"/>
                <a:cs typeface="Lato"/>
                <a:sym typeface="Lato"/>
              </a:rPr>
              <a:t>pirámide</a:t>
            </a:r>
            <a:r>
              <a:rPr lang="es">
                <a:latin typeface="Lato"/>
                <a:ea typeface="Lato"/>
                <a:cs typeface="Lato"/>
                <a:sym typeface="Lato"/>
              </a:rPr>
              <a:t> compuesta de tres elementos:</a:t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1255375" y="3823925"/>
            <a:ext cx="6693300" cy="7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Verificación</a:t>
            </a:r>
            <a:r>
              <a:rPr lang="es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: comprobar que el sistema no tiene errores y cumple con las especificaciones iniciales.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1734175" y="2936725"/>
            <a:ext cx="5735700" cy="68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Validación</a:t>
            </a:r>
            <a:r>
              <a:rPr lang="es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: comprobar que la salida del sistema es correcta y cumplen las necesidades y requisitos del usuario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8" name="Google Shape;78;p16"/>
          <p:cNvSpPr txBox="1"/>
          <p:nvPr/>
        </p:nvSpPr>
        <p:spPr>
          <a:xfrm>
            <a:off x="2174725" y="1795125"/>
            <a:ext cx="4854600" cy="9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Evaluación</a:t>
            </a:r>
            <a:r>
              <a:rPr lang="es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: es una fase de retroalimentación que analiza otros aspectos como: la robustez, utilidad, velocidad, eficiencia, posibilidad de ampliación o facilidad de manejo.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9" name="Google Shape;79;p16"/>
          <p:cNvSpPr txBox="1"/>
          <p:nvPr/>
        </p:nvSpPr>
        <p:spPr>
          <a:xfrm>
            <a:off x="728550" y="269950"/>
            <a:ext cx="7813200" cy="68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latin typeface="Lato Black"/>
                <a:ea typeface="Lato Black"/>
                <a:cs typeface="Lato Black"/>
                <a:sym typeface="Lato Black"/>
              </a:rPr>
              <a:t>Fases de </a:t>
            </a:r>
            <a:r>
              <a:rPr lang="es" sz="2400">
                <a:latin typeface="Lato Black"/>
                <a:ea typeface="Lato Black"/>
                <a:cs typeface="Lato Black"/>
                <a:sym typeface="Lato Black"/>
              </a:rPr>
              <a:t>análisis</a:t>
            </a:r>
            <a:endParaRPr sz="2400"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Lato Black"/>
              <a:ea typeface="Lato Black"/>
              <a:cs typeface="Lato Black"/>
              <a:sym typeface="Lato Blac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7775" y="1307075"/>
            <a:ext cx="7148451" cy="303767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 txBox="1"/>
          <p:nvPr/>
        </p:nvSpPr>
        <p:spPr>
          <a:xfrm>
            <a:off x="728550" y="269950"/>
            <a:ext cx="7813200" cy="68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latin typeface="Lato Black"/>
                <a:ea typeface="Lato Black"/>
                <a:cs typeface="Lato Black"/>
                <a:sym typeface="Lato Black"/>
              </a:rPr>
              <a:t>Fases de análisis</a:t>
            </a:r>
            <a:endParaRPr sz="2400"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Lato Black"/>
              <a:ea typeface="Lato Black"/>
              <a:cs typeface="Lato Black"/>
              <a:sym typeface="Lato Blac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/>
        </p:nvSpPr>
        <p:spPr>
          <a:xfrm>
            <a:off x="727075" y="539825"/>
            <a:ext cx="78132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latin typeface="Lato Black"/>
                <a:ea typeface="Lato Black"/>
                <a:cs typeface="Lato Black"/>
                <a:sym typeface="Lato Black"/>
              </a:rPr>
              <a:t>Verificación </a:t>
            </a:r>
            <a:endParaRPr sz="2400"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91" name="Google Shape;91;p18"/>
          <p:cNvSpPr txBox="1"/>
          <p:nvPr/>
        </p:nvSpPr>
        <p:spPr>
          <a:xfrm>
            <a:off x="727075" y="1150625"/>
            <a:ext cx="78132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latin typeface="Lato"/>
                <a:ea typeface="Lato"/>
                <a:cs typeface="Lato"/>
                <a:sym typeface="Lato"/>
              </a:rPr>
              <a:t>Las cuestiones más importantes que se deben abordar son:</a:t>
            </a:r>
            <a:endParaRPr sz="16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2" name="Google Shape;92;p18"/>
          <p:cNvSpPr txBox="1"/>
          <p:nvPr/>
        </p:nvSpPr>
        <p:spPr>
          <a:xfrm>
            <a:off x="727075" y="1601550"/>
            <a:ext cx="5702400" cy="16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¿Los datos y el sistema están protegidos?</a:t>
            </a:r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Si hay software externo, ¿la comunicación funciona?</a:t>
            </a:r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¿El razonamiento es adecuado?</a:t>
            </a:r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¿Se ha representado el conocimiento de manera adecuada?</a:t>
            </a:r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¿Los usuarios pueden entender los resultados?</a:t>
            </a:r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¿El diseño y la implementación es modular?</a:t>
            </a:r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ato Light"/>
              <a:ea typeface="Lato Light"/>
              <a:cs typeface="Lato Light"/>
              <a:sym typeface="Lato Light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93" name="Google Shape;93;p18"/>
          <p:cNvSpPr txBox="1"/>
          <p:nvPr/>
        </p:nvSpPr>
        <p:spPr>
          <a:xfrm>
            <a:off x="727075" y="3414650"/>
            <a:ext cx="7813200" cy="10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latin typeface="Lato"/>
                <a:ea typeface="Lato"/>
                <a:cs typeface="Lato"/>
                <a:sym typeface="Lato"/>
              </a:rPr>
              <a:t>La </a:t>
            </a:r>
            <a:r>
              <a:rPr b="1" lang="es" sz="1600">
                <a:latin typeface="Lato"/>
                <a:ea typeface="Lato"/>
                <a:cs typeface="Lato"/>
                <a:sym typeface="Lato"/>
              </a:rPr>
              <a:t>verificación asegura que las respuestas del sistemas son correctas</a:t>
            </a:r>
            <a:r>
              <a:rPr lang="es" sz="1600">
                <a:latin typeface="Lato"/>
                <a:ea typeface="Lato"/>
                <a:cs typeface="Lato"/>
                <a:sym typeface="Lato"/>
              </a:rPr>
              <a:t>, lo que implica que el sistema está bien diseñado e implementado satisfactoriamente, lo que se verifica en esta fase son la consistencia y completitud. </a:t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/>
        </p:nvSpPr>
        <p:spPr>
          <a:xfrm>
            <a:off x="603900" y="1451550"/>
            <a:ext cx="7936200" cy="6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>
                <a:latin typeface="Lato"/>
                <a:ea typeface="Lato"/>
                <a:cs typeface="Lato"/>
                <a:sym typeface="Lato"/>
              </a:rPr>
              <a:t>La verificación debe </a:t>
            </a:r>
            <a:r>
              <a:rPr b="1" lang="es" sz="1800">
                <a:latin typeface="Lato"/>
                <a:ea typeface="Lato"/>
                <a:cs typeface="Lato"/>
                <a:sym typeface="Lato"/>
              </a:rPr>
              <a:t>detectar y eliminar</a:t>
            </a:r>
            <a:r>
              <a:rPr lang="es" sz="1800">
                <a:latin typeface="Lato"/>
                <a:ea typeface="Lato"/>
                <a:cs typeface="Lato"/>
                <a:sym typeface="Lato"/>
              </a:rPr>
              <a:t>:</a:t>
            </a:r>
            <a:endParaRPr sz="1800"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	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9"/>
          <p:cNvSpPr txBox="1"/>
          <p:nvPr/>
        </p:nvSpPr>
        <p:spPr>
          <a:xfrm>
            <a:off x="603900" y="646575"/>
            <a:ext cx="7936200" cy="4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latin typeface="Lato Black"/>
                <a:ea typeface="Lato Black"/>
                <a:cs typeface="Lato Black"/>
                <a:sym typeface="Lato Black"/>
              </a:rPr>
              <a:t>Verificación de la </a:t>
            </a:r>
            <a:r>
              <a:rPr lang="es" sz="2400">
                <a:latin typeface="Lato Black"/>
                <a:ea typeface="Lato Black"/>
                <a:cs typeface="Lato Black"/>
                <a:sym typeface="Lato Black"/>
              </a:rPr>
              <a:t>consistencia</a:t>
            </a:r>
            <a:endParaRPr sz="2400"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4336400" y="2318750"/>
            <a:ext cx="3748200" cy="173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Reglas redundantes.</a:t>
            </a:r>
            <a:endParaRPr sz="18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Reglas conflictivas.</a:t>
            </a:r>
            <a:endParaRPr sz="18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Reglas englobadas en otras.</a:t>
            </a:r>
            <a:endParaRPr sz="18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Reglas circulares.</a:t>
            </a:r>
            <a:endParaRPr sz="18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IF innecesarios.</a:t>
            </a:r>
            <a:endParaRPr/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2125" y="2140913"/>
            <a:ext cx="2092975" cy="20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/>
          <p:nvPr/>
        </p:nvSpPr>
        <p:spPr>
          <a:xfrm>
            <a:off x="727075" y="539825"/>
            <a:ext cx="78132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latin typeface="Lato Black"/>
                <a:ea typeface="Lato Black"/>
                <a:cs typeface="Lato Black"/>
                <a:sym typeface="Lato Black"/>
              </a:rPr>
              <a:t>Validación </a:t>
            </a:r>
            <a:endParaRPr sz="2400"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107" name="Google Shape;107;p20"/>
          <p:cNvSpPr txBox="1"/>
          <p:nvPr/>
        </p:nvSpPr>
        <p:spPr>
          <a:xfrm>
            <a:off x="727075" y="1150625"/>
            <a:ext cx="7813200" cy="7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>
                <a:latin typeface="Lato"/>
                <a:ea typeface="Lato"/>
                <a:cs typeface="Lato"/>
                <a:sym typeface="Lato"/>
              </a:rPr>
              <a:t>La etapa de validación asegura que los </a:t>
            </a:r>
            <a:r>
              <a:rPr b="1" lang="es" sz="1800">
                <a:latin typeface="Lato"/>
                <a:ea typeface="Lato"/>
                <a:cs typeface="Lato"/>
                <a:sym typeface="Lato"/>
              </a:rPr>
              <a:t>resultados son correctos</a:t>
            </a:r>
            <a:r>
              <a:rPr lang="es" sz="1800"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s" sz="1800">
                <a:latin typeface="Lato"/>
                <a:ea typeface="Lato"/>
                <a:cs typeface="Lato"/>
                <a:sym typeface="Lato"/>
              </a:rPr>
              <a:t>y cumple con los requisitos y </a:t>
            </a:r>
            <a:r>
              <a:rPr b="1" lang="es" sz="1800">
                <a:latin typeface="Lato"/>
                <a:ea typeface="Lato"/>
                <a:cs typeface="Lato"/>
                <a:sym typeface="Lato"/>
              </a:rPr>
              <a:t>necesidades</a:t>
            </a:r>
            <a:r>
              <a:rPr b="1" lang="es" sz="1800">
                <a:latin typeface="Lato"/>
                <a:ea typeface="Lato"/>
                <a:cs typeface="Lato"/>
                <a:sym typeface="Lato"/>
              </a:rPr>
              <a:t> del usuario final</a:t>
            </a:r>
            <a:r>
              <a:rPr lang="es" sz="1800">
                <a:latin typeface="Lato"/>
                <a:ea typeface="Lato"/>
                <a:cs typeface="Lato"/>
                <a:sym typeface="Lato"/>
              </a:rPr>
              <a:t>.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8" name="Google Shape;108;p20"/>
          <p:cNvSpPr txBox="1"/>
          <p:nvPr/>
        </p:nvSpPr>
        <p:spPr>
          <a:xfrm>
            <a:off x="3777575" y="2227001"/>
            <a:ext cx="4566900" cy="21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Para ello debemos tener una </a:t>
            </a:r>
            <a:r>
              <a:rPr b="1" lang="es"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muestra representativa de casos de prueba</a:t>
            </a:r>
            <a:r>
              <a:rPr lang="es"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que nos permita comparar los resultados del sistema con las expectativas, después de observar los casos de prueba, debemos validar con un experto en el área de conocimiento si llega a las mismas conclusiones que el sistema.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9" name="Google Shape;10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9300" y="2328138"/>
            <a:ext cx="1904925" cy="190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07938" y="1150625"/>
            <a:ext cx="4928125" cy="3733425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1"/>
          <p:cNvSpPr txBox="1"/>
          <p:nvPr/>
        </p:nvSpPr>
        <p:spPr>
          <a:xfrm>
            <a:off x="727075" y="539825"/>
            <a:ext cx="7813200" cy="6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latin typeface="Lato Black"/>
                <a:ea typeface="Lato Black"/>
                <a:cs typeface="Lato Black"/>
                <a:sym typeface="Lato Black"/>
              </a:rPr>
              <a:t>Validación </a:t>
            </a:r>
            <a:endParaRPr sz="2400">
              <a:latin typeface="Lato Black"/>
              <a:ea typeface="Lato Black"/>
              <a:cs typeface="Lato Black"/>
              <a:sym typeface="Lato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