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9"/>
  </p:notesMasterIdLst>
  <p:sldIdLst>
    <p:sldId id="265" r:id="rId2"/>
    <p:sldId id="257" r:id="rId3"/>
    <p:sldId id="264" r:id="rId4"/>
    <p:sldId id="258" r:id="rId5"/>
    <p:sldId id="266" r:id="rId6"/>
    <p:sldId id="263" r:id="rId7"/>
    <p:sldId id="267" r:id="rId8"/>
  </p:sldIdLst>
  <p:sldSz cx="12192000" cy="6858000"/>
  <p:notesSz cx="6858000" cy="9144000"/>
  <p:defaultTextStyle>
    <a:defPPr lvl="0">
      <a:defRPr lang="en-US"/>
    </a:defPPr>
    <a:lvl1pPr marL="0" lvl="0" algn="l" defTabSz="457200" rtl="0" eaLnBrk="1" latinLnBrk="0" hangingPunct="1">
      <a:defRPr sz="1800" kern="1200">
        <a:solidFill>
          <a:schemeClr val="tx1"/>
        </a:solidFill>
        <a:latin typeface="+mn-lt"/>
        <a:ea typeface="+mn-ea"/>
        <a:cs typeface="+mn-cs"/>
      </a:defRPr>
    </a:lvl1pPr>
    <a:lvl2pPr marL="457200" lvl="1" algn="l" defTabSz="457200" rtl="0" eaLnBrk="1" latinLnBrk="0" hangingPunct="1">
      <a:defRPr sz="1800" kern="1200">
        <a:solidFill>
          <a:schemeClr val="tx1"/>
        </a:solidFill>
        <a:latin typeface="+mn-lt"/>
        <a:ea typeface="+mn-ea"/>
        <a:cs typeface="+mn-cs"/>
      </a:defRPr>
    </a:lvl2pPr>
    <a:lvl3pPr marL="914400" lvl="2" algn="l" defTabSz="457200" rtl="0" eaLnBrk="1" latinLnBrk="0" hangingPunct="1">
      <a:defRPr sz="1800" kern="1200">
        <a:solidFill>
          <a:schemeClr val="tx1"/>
        </a:solidFill>
        <a:latin typeface="+mn-lt"/>
        <a:ea typeface="+mn-ea"/>
        <a:cs typeface="+mn-cs"/>
      </a:defRPr>
    </a:lvl3pPr>
    <a:lvl4pPr marL="1371600" lvl="3" algn="l" defTabSz="457200" rtl="0" eaLnBrk="1" latinLnBrk="0" hangingPunct="1">
      <a:defRPr sz="1800" kern="1200">
        <a:solidFill>
          <a:schemeClr val="tx1"/>
        </a:solidFill>
        <a:latin typeface="+mn-lt"/>
        <a:ea typeface="+mn-ea"/>
        <a:cs typeface="+mn-cs"/>
      </a:defRPr>
    </a:lvl4pPr>
    <a:lvl5pPr marL="1828800" lvl="4" algn="l" defTabSz="457200" rtl="0" eaLnBrk="1" latinLnBrk="0" hangingPunct="1">
      <a:defRPr sz="1800" kern="1200">
        <a:solidFill>
          <a:schemeClr val="tx1"/>
        </a:solidFill>
        <a:latin typeface="+mn-lt"/>
        <a:ea typeface="+mn-ea"/>
        <a:cs typeface="+mn-cs"/>
      </a:defRPr>
    </a:lvl5pPr>
    <a:lvl6pPr marL="2286000" lvl="5" algn="l" defTabSz="457200" rtl="0" eaLnBrk="1" latinLnBrk="0" hangingPunct="1">
      <a:defRPr sz="1800" kern="1200">
        <a:solidFill>
          <a:schemeClr val="tx1"/>
        </a:solidFill>
        <a:latin typeface="+mn-lt"/>
        <a:ea typeface="+mn-ea"/>
        <a:cs typeface="+mn-cs"/>
      </a:defRPr>
    </a:lvl6pPr>
    <a:lvl7pPr marL="2743200" lvl="6" algn="l" defTabSz="457200" rtl="0" eaLnBrk="1" latinLnBrk="0" hangingPunct="1">
      <a:defRPr sz="1800" kern="1200">
        <a:solidFill>
          <a:schemeClr val="tx1"/>
        </a:solidFill>
        <a:latin typeface="+mn-lt"/>
        <a:ea typeface="+mn-ea"/>
        <a:cs typeface="+mn-cs"/>
      </a:defRPr>
    </a:lvl7pPr>
    <a:lvl8pPr marL="3200400" lvl="7" algn="l" defTabSz="457200" rtl="0" eaLnBrk="1" latinLnBrk="0" hangingPunct="1">
      <a:defRPr sz="1800" kern="1200">
        <a:solidFill>
          <a:schemeClr val="tx1"/>
        </a:solidFill>
        <a:latin typeface="+mn-lt"/>
        <a:ea typeface="+mn-ea"/>
        <a:cs typeface="+mn-cs"/>
      </a:defRPr>
    </a:lvl8pPr>
    <a:lvl9pPr marL="3657600" lvl="8"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24" autoAdjust="0"/>
    <p:restoredTop sz="94660"/>
  </p:normalViewPr>
  <p:slideViewPr>
    <p:cSldViewPr snapToGrid="0">
      <p:cViewPr>
        <p:scale>
          <a:sx n="68" d="100"/>
          <a:sy n="68" d="100"/>
        </p:scale>
        <p:origin x="-27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93745E-8C90-4715-8FB9-750B50B2D44A}" type="datetimeFigureOut">
              <a:rPr lang="es-PE" smtClean="0"/>
              <a:t>25/11/2019</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B3D014-7175-4A09-82E9-4940D8ACE14B}" type="slidenum">
              <a:rPr lang="es-PE" smtClean="0"/>
              <a:t>‹Nº›</a:t>
            </a:fld>
            <a:endParaRPr lang="es-PE"/>
          </a:p>
        </p:txBody>
      </p:sp>
    </p:spTree>
    <p:extLst>
      <p:ext uri="{BB962C8B-B14F-4D97-AF65-F5344CB8AC3E}">
        <p14:creationId xmlns:p14="http://schemas.microsoft.com/office/powerpoint/2010/main" val="1648995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AF5A1378-A254-4E61-A12A-BF7B1BB68A41}" type="slidenum">
              <a:rPr lang="ru-RU" altLang="es-PE" smtClean="0"/>
              <a:pPr/>
              <a:t>1</a:t>
            </a:fld>
            <a:endParaRPr lang="ru-RU" altLang="es-PE"/>
          </a:p>
        </p:txBody>
      </p:sp>
    </p:spTree>
    <p:extLst>
      <p:ext uri="{BB962C8B-B14F-4D97-AF65-F5344CB8AC3E}">
        <p14:creationId xmlns:p14="http://schemas.microsoft.com/office/powerpoint/2010/main" val="2045691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PE" dirty="0"/>
          </a:p>
        </p:txBody>
      </p:sp>
      <p:sp>
        <p:nvSpPr>
          <p:cNvPr id="4" name="3 Marcador de número de diapositiva"/>
          <p:cNvSpPr>
            <a:spLocks noGrp="1"/>
          </p:cNvSpPr>
          <p:nvPr>
            <p:ph type="sldNum" sz="quarter" idx="10"/>
          </p:nvPr>
        </p:nvSpPr>
        <p:spPr/>
        <p:txBody>
          <a:bodyPr/>
          <a:lstStyle/>
          <a:p>
            <a:fld id="{3EB3D014-7175-4A09-82E9-4940D8ACE14B}" type="slidenum">
              <a:rPr lang="es-PE" smtClean="0"/>
              <a:t>3</a:t>
            </a:fld>
            <a:endParaRPr lang="es-PE"/>
          </a:p>
        </p:txBody>
      </p:sp>
    </p:spTree>
    <p:extLst>
      <p:ext uri="{BB962C8B-B14F-4D97-AF65-F5344CB8AC3E}">
        <p14:creationId xmlns:p14="http://schemas.microsoft.com/office/powerpoint/2010/main" val="14375526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307167" y="2781301"/>
            <a:ext cx="9550400" cy="1109663"/>
          </a:xfrm>
        </p:spPr>
        <p:txBody>
          <a:bodyPr/>
          <a:lstStyle>
            <a:lvl1pPr algn="r">
              <a:defRPr sz="3200"/>
            </a:lvl1pPr>
          </a:lstStyle>
          <a:p>
            <a:pPr lvl="0"/>
            <a:r>
              <a:rPr lang="es-ES" altLang="es-PE" noProof="0" smtClean="0"/>
              <a:t>Haga clic para modificar el estilo de título del patrón</a:t>
            </a:r>
            <a:endParaRPr lang="ru-RU" altLang="es-PE" noProof="0" smtClean="0"/>
          </a:p>
        </p:txBody>
      </p:sp>
      <p:sp>
        <p:nvSpPr>
          <p:cNvPr id="5123" name="Rectangle 3"/>
          <p:cNvSpPr>
            <a:spLocks noGrp="1" noChangeArrowheads="1"/>
          </p:cNvSpPr>
          <p:nvPr>
            <p:ph type="subTitle" idx="1"/>
          </p:nvPr>
        </p:nvSpPr>
        <p:spPr>
          <a:xfrm>
            <a:off x="2307167" y="3668713"/>
            <a:ext cx="9550400" cy="696912"/>
          </a:xfrm>
          <a:effectLst>
            <a:outerShdw dist="17961" dir="2700000" algn="ctr" rotWithShape="0">
              <a:schemeClr val="bg2"/>
            </a:outerShdw>
          </a:effectLst>
        </p:spPr>
        <p:txBody>
          <a:bodyPr/>
          <a:lstStyle>
            <a:lvl1pPr marL="0" indent="0" algn="r">
              <a:buFontTx/>
              <a:buNone/>
              <a:defRPr sz="2400" b="1">
                <a:solidFill>
                  <a:schemeClr val="bg1"/>
                </a:solidFill>
              </a:defRPr>
            </a:lvl1pPr>
          </a:lstStyle>
          <a:p>
            <a:pPr lvl="0"/>
            <a:r>
              <a:rPr lang="es-ES" altLang="es-PE" noProof="0" smtClean="0"/>
              <a:t>Haga clic para modificar el estilo de subtítulo del patrón</a:t>
            </a:r>
            <a:endParaRPr lang="ru-RU" altLang="es-PE"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Tree>
    <p:extLst>
      <p:ext uri="{BB962C8B-B14F-4D97-AF65-F5344CB8AC3E}">
        <p14:creationId xmlns:p14="http://schemas.microsoft.com/office/powerpoint/2010/main" val="343397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362018" y="476250"/>
            <a:ext cx="2495549" cy="6057900"/>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1871134" y="476250"/>
            <a:ext cx="7287684" cy="60579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Tree>
    <p:extLst>
      <p:ext uri="{BB962C8B-B14F-4D97-AF65-F5344CB8AC3E}">
        <p14:creationId xmlns:p14="http://schemas.microsoft.com/office/powerpoint/2010/main" val="1177123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Tree>
    <p:extLst>
      <p:ext uri="{BB962C8B-B14F-4D97-AF65-F5344CB8AC3E}">
        <p14:creationId xmlns:p14="http://schemas.microsoft.com/office/powerpoint/2010/main" val="27562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extLst>
      <p:ext uri="{BB962C8B-B14F-4D97-AF65-F5344CB8AC3E}">
        <p14:creationId xmlns:p14="http://schemas.microsoft.com/office/powerpoint/2010/main" val="2166322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1873251" y="1277938"/>
            <a:ext cx="48895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6965951" y="1277938"/>
            <a:ext cx="4891616"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Tree>
    <p:extLst>
      <p:ext uri="{BB962C8B-B14F-4D97-AF65-F5344CB8AC3E}">
        <p14:creationId xmlns:p14="http://schemas.microsoft.com/office/powerpoint/2010/main" val="3570701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Tree>
    <p:extLst>
      <p:ext uri="{BB962C8B-B14F-4D97-AF65-F5344CB8AC3E}">
        <p14:creationId xmlns:p14="http://schemas.microsoft.com/office/powerpoint/2010/main" val="69283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Tree>
    <p:extLst>
      <p:ext uri="{BB962C8B-B14F-4D97-AF65-F5344CB8AC3E}">
        <p14:creationId xmlns:p14="http://schemas.microsoft.com/office/powerpoint/2010/main" val="16808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630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184723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PE"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428407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71134" y="476250"/>
            <a:ext cx="9313333" cy="508000"/>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PE" smtClean="0"/>
              <a:t>Haga clic para modificar el estilo de título del patrón</a:t>
            </a:r>
            <a:endParaRPr lang="ru-RU" altLang="es-PE" smtClean="0"/>
          </a:p>
        </p:txBody>
      </p:sp>
      <p:sp>
        <p:nvSpPr>
          <p:cNvPr id="1027" name="Rectangle 3"/>
          <p:cNvSpPr>
            <a:spLocks noGrp="1" noChangeArrowheads="1"/>
          </p:cNvSpPr>
          <p:nvPr>
            <p:ph type="body" idx="1"/>
          </p:nvPr>
        </p:nvSpPr>
        <p:spPr bwMode="auto">
          <a:xfrm>
            <a:off x="1873251" y="1277938"/>
            <a:ext cx="9984316"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PE" smtClean="0"/>
              <a:t>Haga clic para modificar el estilo de texto del patrón</a:t>
            </a:r>
          </a:p>
          <a:p>
            <a:pPr lvl="1"/>
            <a:r>
              <a:rPr lang="es-ES" altLang="es-PE" smtClean="0"/>
              <a:t>Segundo nivel</a:t>
            </a:r>
          </a:p>
          <a:p>
            <a:pPr lvl="2"/>
            <a:r>
              <a:rPr lang="es-ES" altLang="es-PE" smtClean="0"/>
              <a:t>Tercer nivel</a:t>
            </a:r>
          </a:p>
          <a:p>
            <a:pPr lvl="3"/>
            <a:r>
              <a:rPr lang="es-ES" altLang="es-PE" smtClean="0"/>
              <a:t>Cuarto nivel</a:t>
            </a:r>
          </a:p>
          <a:p>
            <a:pPr lvl="4"/>
            <a:r>
              <a:rPr lang="es-ES" altLang="es-PE" smtClean="0"/>
              <a:t>Quinto nivel</a:t>
            </a:r>
            <a:endParaRPr lang="ru-RU" altLang="es-PE" smtClean="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3600" b="1">
          <a:solidFill>
            <a:schemeClr val="bg1"/>
          </a:solidFill>
          <a:latin typeface="Arial" charset="0"/>
        </a:defRPr>
      </a:lvl2pPr>
      <a:lvl3pPr algn="l" rtl="0" eaLnBrk="1" fontAlgn="base" hangingPunct="1">
        <a:spcBef>
          <a:spcPct val="0"/>
        </a:spcBef>
        <a:spcAft>
          <a:spcPct val="0"/>
        </a:spcAft>
        <a:defRPr sz="3600" b="1">
          <a:solidFill>
            <a:schemeClr val="bg1"/>
          </a:solidFill>
          <a:latin typeface="Arial" charset="0"/>
        </a:defRPr>
      </a:lvl3pPr>
      <a:lvl4pPr algn="l" rtl="0" eaLnBrk="1" fontAlgn="base" hangingPunct="1">
        <a:spcBef>
          <a:spcPct val="0"/>
        </a:spcBef>
        <a:spcAft>
          <a:spcPct val="0"/>
        </a:spcAft>
        <a:defRPr sz="3600" b="1">
          <a:solidFill>
            <a:schemeClr val="bg1"/>
          </a:solidFill>
          <a:latin typeface="Arial" charset="0"/>
        </a:defRPr>
      </a:lvl4pPr>
      <a:lvl5pPr algn="l" rtl="0" eaLnBrk="1" fontAlgn="base" hangingPunct="1">
        <a:spcBef>
          <a:spcPct val="0"/>
        </a:spcBef>
        <a:spcAft>
          <a:spcPct val="0"/>
        </a:spcAft>
        <a:defRPr sz="3600" b="1">
          <a:solidFill>
            <a:schemeClr val="bg1"/>
          </a:solidFill>
          <a:latin typeface="Arial" charset="0"/>
        </a:defRPr>
      </a:lvl5pPr>
      <a:lvl6pPr marL="457200" algn="l" rtl="0" eaLnBrk="1" fontAlgn="base" hangingPunct="1">
        <a:spcBef>
          <a:spcPct val="0"/>
        </a:spcBef>
        <a:spcAft>
          <a:spcPct val="0"/>
        </a:spcAft>
        <a:defRPr sz="3600" b="1">
          <a:solidFill>
            <a:schemeClr val="bg1"/>
          </a:solidFill>
          <a:latin typeface="Arial" charset="0"/>
        </a:defRPr>
      </a:lvl6pPr>
      <a:lvl7pPr marL="914400" algn="l" rtl="0" eaLnBrk="1" fontAlgn="base" hangingPunct="1">
        <a:spcBef>
          <a:spcPct val="0"/>
        </a:spcBef>
        <a:spcAft>
          <a:spcPct val="0"/>
        </a:spcAft>
        <a:defRPr sz="3600" b="1">
          <a:solidFill>
            <a:schemeClr val="bg1"/>
          </a:solidFill>
          <a:latin typeface="Arial" charset="0"/>
        </a:defRPr>
      </a:lvl7pPr>
      <a:lvl8pPr marL="1371600" algn="l" rtl="0" eaLnBrk="1" fontAlgn="base" hangingPunct="1">
        <a:spcBef>
          <a:spcPct val="0"/>
        </a:spcBef>
        <a:spcAft>
          <a:spcPct val="0"/>
        </a:spcAft>
        <a:defRPr sz="3600" b="1">
          <a:solidFill>
            <a:schemeClr val="bg1"/>
          </a:solidFill>
          <a:latin typeface="Arial" charset="0"/>
        </a:defRPr>
      </a:lvl8pPr>
      <a:lvl9pPr marL="1828800" algn="l" rtl="0" eaLnBrk="1" fontAlgn="base" hangingPunct="1">
        <a:spcBef>
          <a:spcPct val="0"/>
        </a:spcBef>
        <a:spcAft>
          <a:spcPct val="0"/>
        </a:spcAft>
        <a:defRPr sz="3600" b="1">
          <a:solidFill>
            <a:schemeClr val="bg1"/>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8" name="Rectangle 12"/>
          <p:cNvSpPr>
            <a:spLocks noGrp="1" noChangeArrowheads="1"/>
          </p:cNvSpPr>
          <p:nvPr>
            <p:ph type="ctrTitle"/>
          </p:nvPr>
        </p:nvSpPr>
        <p:spPr>
          <a:xfrm>
            <a:off x="5807968" y="2636913"/>
            <a:ext cx="6144683" cy="966911"/>
          </a:xfrm>
        </p:spPr>
        <p:txBody>
          <a:bodyPr/>
          <a:lstStyle/>
          <a:p>
            <a:r>
              <a:rPr lang="es-PE" sz="2800" dirty="0" smtClean="0"/>
              <a:t>Adquisición de conocimiento</a:t>
            </a:r>
            <a:r>
              <a:rPr lang="es-PE" sz="2800" dirty="0"/>
              <a:t/>
            </a:r>
            <a:br>
              <a:rPr lang="es-PE" sz="2800" dirty="0"/>
            </a:br>
            <a:endParaRPr lang="en-US" altLang="es-PE" sz="2800" dirty="0">
              <a:latin typeface="Tahoma" charset="0"/>
            </a:endParaRPr>
          </a:p>
        </p:txBody>
      </p:sp>
      <p:sp>
        <p:nvSpPr>
          <p:cNvPr id="34829" name="Rectangle 13"/>
          <p:cNvSpPr>
            <a:spLocks noGrp="1" noChangeArrowheads="1"/>
          </p:cNvSpPr>
          <p:nvPr>
            <p:ph type="subTitle" idx="1"/>
          </p:nvPr>
        </p:nvSpPr>
        <p:spPr>
          <a:xfrm>
            <a:off x="2351584" y="3645024"/>
            <a:ext cx="9550400" cy="696912"/>
          </a:xfrm>
        </p:spPr>
        <p:txBody>
          <a:bodyPr/>
          <a:lstStyle/>
          <a:p>
            <a:r>
              <a:rPr lang="es-PE" altLang="es-PE" dirty="0" smtClean="0"/>
              <a:t>Inteligencia Artificial 2019-II</a:t>
            </a:r>
            <a:endParaRPr lang="uk-UA" altLang="es-PE" dirty="0"/>
          </a:p>
        </p:txBody>
      </p:sp>
      <p:sp>
        <p:nvSpPr>
          <p:cNvPr id="2" name="AutoShape 15" descr="Resultado de imagen para LOGO DE SAN MARCOS"/>
          <p:cNvSpPr>
            <a:spLocks noChangeAspect="1" noChangeArrowheads="1"/>
          </p:cNvSpPr>
          <p:nvPr/>
        </p:nvSpPr>
        <p:spPr bwMode="auto">
          <a:xfrm>
            <a:off x="207433" y="-144463"/>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sp>
        <p:nvSpPr>
          <p:cNvPr id="3" name="AutoShape 18" descr="Resultado de imagen para LOGO DE SAN MARCOS"/>
          <p:cNvSpPr>
            <a:spLocks noChangeAspect="1" noChangeArrowheads="1"/>
          </p:cNvSpPr>
          <p:nvPr/>
        </p:nvSpPr>
        <p:spPr bwMode="auto">
          <a:xfrm>
            <a:off x="410633" y="79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sp>
        <p:nvSpPr>
          <p:cNvPr id="4" name="AutoShape 20" descr="Resultado de imagen para LOGO DE SAN MARCOS"/>
          <p:cNvSpPr>
            <a:spLocks noChangeAspect="1" noChangeArrowheads="1"/>
          </p:cNvSpPr>
          <p:nvPr/>
        </p:nvSpPr>
        <p:spPr bwMode="auto">
          <a:xfrm>
            <a:off x="613833" y="1603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sp>
        <p:nvSpPr>
          <p:cNvPr id="5" name="AutoShape 22" descr="Resultado de imagen para LOGO DE SAN MARCOS"/>
          <p:cNvSpPr>
            <a:spLocks noChangeAspect="1" noChangeArrowheads="1"/>
          </p:cNvSpPr>
          <p:nvPr/>
        </p:nvSpPr>
        <p:spPr bwMode="auto">
          <a:xfrm>
            <a:off x="817033" y="312738"/>
            <a:ext cx="4064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dirty="0"/>
          </a:p>
        </p:txBody>
      </p:sp>
      <p:pic>
        <p:nvPicPr>
          <p:cNvPr id="34839" name="Picture 23"/>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181" b="100000" l="0" r="100000">
                        <a14:foregroundMark x1="93117" y1="85694" x2="91903" y2="94097"/>
                        <a14:foregroundMark x1="92389" y1="72500" x2="91903" y2="75625"/>
                        <a14:foregroundMark x1="28097" y1="5347" x2="28340" y2="7639"/>
                        <a14:foregroundMark x1="28097" y1="5347" x2="27854" y2="7639"/>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10416478" y="76381"/>
            <a:ext cx="1527071" cy="1335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2953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esquinas diagonales cortadas 5">
            <a:extLst>
              <a:ext uri="{FF2B5EF4-FFF2-40B4-BE49-F238E27FC236}">
                <a16:creationId xmlns:a16="http://schemas.microsoft.com/office/drawing/2014/main" xmlns="" id="{F7FF84DB-99FB-4215-94BE-7772BE680250}"/>
              </a:ext>
            </a:extLst>
          </p:cNvPr>
          <p:cNvSpPr/>
          <p:nvPr/>
        </p:nvSpPr>
        <p:spPr>
          <a:xfrm>
            <a:off x="650310" y="351145"/>
            <a:ext cx="7821743" cy="8184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 name="Título 1">
            <a:extLst>
              <a:ext uri="{FF2B5EF4-FFF2-40B4-BE49-F238E27FC236}">
                <a16:creationId xmlns:a16="http://schemas.microsoft.com/office/drawing/2014/main" xmlns="" id="{CF8A150E-7CED-4D35-AE13-43A56D05501F}"/>
              </a:ext>
            </a:extLst>
          </p:cNvPr>
          <p:cNvSpPr>
            <a:spLocks noGrp="1"/>
          </p:cNvSpPr>
          <p:nvPr>
            <p:ph type="title"/>
          </p:nvPr>
        </p:nvSpPr>
        <p:spPr>
          <a:xfrm>
            <a:off x="1424033" y="447994"/>
            <a:ext cx="7681945" cy="624779"/>
          </a:xfrm>
        </p:spPr>
        <p:txBody>
          <a:bodyPr>
            <a:noAutofit/>
          </a:bodyPr>
          <a:lstStyle/>
          <a:p>
            <a:pPr algn="ctr"/>
            <a:r>
              <a:rPr lang="es-PE" sz="3600" dirty="0" smtClean="0"/>
              <a:t>Adquisición de conocimiento</a:t>
            </a:r>
            <a:endParaRPr lang="es-PE" sz="3600" dirty="0"/>
          </a:p>
        </p:txBody>
      </p:sp>
      <p:sp>
        <p:nvSpPr>
          <p:cNvPr id="3" name="Marcador de contenido 2">
            <a:extLst>
              <a:ext uri="{FF2B5EF4-FFF2-40B4-BE49-F238E27FC236}">
                <a16:creationId xmlns:a16="http://schemas.microsoft.com/office/drawing/2014/main" xmlns="" id="{9774EC16-15FA-4009-9F5D-680A42EC2681}"/>
              </a:ext>
            </a:extLst>
          </p:cNvPr>
          <p:cNvSpPr>
            <a:spLocks noGrp="1"/>
          </p:cNvSpPr>
          <p:nvPr>
            <p:ph idx="1"/>
          </p:nvPr>
        </p:nvSpPr>
        <p:spPr>
          <a:xfrm>
            <a:off x="1294214" y="1331988"/>
            <a:ext cx="10016211" cy="5165065"/>
          </a:xfrm>
        </p:spPr>
        <p:txBody>
          <a:bodyPr>
            <a:noAutofit/>
          </a:bodyPr>
          <a:lstStyle/>
          <a:p>
            <a:pPr algn="just">
              <a:buFontTx/>
              <a:buChar char="-"/>
            </a:pPr>
            <a:r>
              <a:rPr lang="es-ES" sz="2400" dirty="0" smtClean="0"/>
              <a:t>La adquisición del Conocimiento(AC) es el proceso de recolección de información, a partir de cualquier fuente (experto, libros, revistas, informes, …) necesaria para construir un Sistema Basado en Conocimiento.</a:t>
            </a:r>
          </a:p>
          <a:p>
            <a:pPr marL="0" indent="0" algn="just">
              <a:buNone/>
            </a:pPr>
            <a:endParaRPr lang="es-ES" sz="2400" dirty="0" smtClean="0"/>
          </a:p>
          <a:p>
            <a:pPr algn="just">
              <a:buFontTx/>
              <a:buChar char="-"/>
            </a:pPr>
            <a:r>
              <a:rPr lang="es-ES" sz="2400" dirty="0" smtClean="0"/>
              <a:t>La AC es la tarea más importante en el desarrollo de un Sistema Basado en conocimiento,  además proporciona a cada etapa, la información que se requiere en cada momento del desarrollo. La recolección de información no se realiza en un único paso aislado, sino esta forma parte de cada fase.</a:t>
            </a:r>
            <a:endParaRPr lang="es-ES" sz="2200" dirty="0"/>
          </a:p>
        </p:txBody>
      </p:sp>
      <p:sp>
        <p:nvSpPr>
          <p:cNvPr id="4" name="AutoShape 2" descr="https://robotesfera.com/wp-content/uploads/2018/09/robots-con-inteligencia-artificial.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Tree>
    <p:extLst>
      <p:ext uri="{BB962C8B-B14F-4D97-AF65-F5344CB8AC3E}">
        <p14:creationId xmlns:p14="http://schemas.microsoft.com/office/powerpoint/2010/main" val="3451880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F8A150E-7CED-4D35-AE13-43A56D05501F}"/>
              </a:ext>
            </a:extLst>
          </p:cNvPr>
          <p:cNvSpPr>
            <a:spLocks noGrp="1"/>
          </p:cNvSpPr>
          <p:nvPr>
            <p:ph type="title"/>
          </p:nvPr>
        </p:nvSpPr>
        <p:spPr>
          <a:xfrm>
            <a:off x="1477108" y="454025"/>
            <a:ext cx="8764173" cy="624779"/>
          </a:xfrm>
          <a:noFill/>
          <a:ln>
            <a:noFill/>
          </a:ln>
          <a:effectLst>
            <a:outerShdw dist="1796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p>
            <a:pPr algn="ctr"/>
            <a:r>
              <a:rPr lang="es-PE" dirty="0"/>
              <a:t>Construcción: Base de conocimiento</a:t>
            </a:r>
          </a:p>
        </p:txBody>
      </p:sp>
      <p:sp>
        <p:nvSpPr>
          <p:cNvPr id="3" name="Marcador de contenido 2">
            <a:extLst>
              <a:ext uri="{FF2B5EF4-FFF2-40B4-BE49-F238E27FC236}">
                <a16:creationId xmlns:a16="http://schemas.microsoft.com/office/drawing/2014/main" xmlns="" id="{9774EC16-15FA-4009-9F5D-680A42EC2681}"/>
              </a:ext>
            </a:extLst>
          </p:cNvPr>
          <p:cNvSpPr>
            <a:spLocks noGrp="1"/>
          </p:cNvSpPr>
          <p:nvPr>
            <p:ph idx="1"/>
          </p:nvPr>
        </p:nvSpPr>
        <p:spPr>
          <a:xfrm>
            <a:off x="5978769" y="1312715"/>
            <a:ext cx="5739619" cy="5675312"/>
          </a:xfrm>
        </p:spPr>
        <p:txBody>
          <a:bodyPr>
            <a:noAutofit/>
          </a:bodyPr>
          <a:lstStyle/>
          <a:p>
            <a:pPr algn="just">
              <a:buFontTx/>
              <a:buChar char="-"/>
            </a:pPr>
            <a:r>
              <a:rPr lang="es-ES" sz="2300" dirty="0" smtClean="0"/>
              <a:t>La base de </a:t>
            </a:r>
            <a:r>
              <a:rPr lang="es-ES" sz="2300" dirty="0"/>
              <a:t>c</a:t>
            </a:r>
            <a:r>
              <a:rPr lang="es-ES" sz="2300" dirty="0" smtClean="0"/>
              <a:t>onocimiento es un conjunto de sentencias en un LRC y mecanismos de inferencia automática. Contiene los conocimientos de un agente sobre su entorno tal como el conocimiento general del dominio y conocimiento del caso. Se encargará de:</a:t>
            </a:r>
          </a:p>
          <a:p>
            <a:pPr algn="just">
              <a:buFontTx/>
              <a:buChar char="-"/>
            </a:pPr>
            <a:r>
              <a:rPr lang="es-ES" sz="2300" dirty="0"/>
              <a:t>I</a:t>
            </a:r>
            <a:r>
              <a:rPr lang="es-ES" sz="2300" dirty="0" smtClean="0"/>
              <a:t>nformar(sentencia): añadir información a la BC.</a:t>
            </a:r>
          </a:p>
          <a:p>
            <a:pPr algn="just">
              <a:buFontTx/>
              <a:buChar char="-"/>
            </a:pPr>
            <a:r>
              <a:rPr lang="es-ES" sz="2300" dirty="0" smtClean="0"/>
              <a:t>Preguntar(sentencia): determinar si una sentencia se puede de inferir a partir de la BC.</a:t>
            </a:r>
            <a:endParaRPr lang="es-ES" sz="2300" dirty="0"/>
          </a:p>
        </p:txBody>
      </p:sp>
      <p:sp>
        <p:nvSpPr>
          <p:cNvPr id="4" name="AutoShape 2" descr="https://robotesfera.com/wp-content/uploads/2018/09/robots-con-inteligencia-artificial.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pic>
        <p:nvPicPr>
          <p:cNvPr id="2050" name="Picture 2" descr="Resultado de imagen para bAse de conocimien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978" y="1720678"/>
            <a:ext cx="5387927" cy="34140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990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F8A150E-7CED-4D35-AE13-43A56D05501F}"/>
              </a:ext>
            </a:extLst>
          </p:cNvPr>
          <p:cNvSpPr>
            <a:spLocks noGrp="1"/>
          </p:cNvSpPr>
          <p:nvPr>
            <p:ph type="title"/>
          </p:nvPr>
        </p:nvSpPr>
        <p:spPr>
          <a:xfrm>
            <a:off x="1222653" y="520505"/>
            <a:ext cx="8019819" cy="604914"/>
          </a:xfrm>
        </p:spPr>
        <p:txBody>
          <a:bodyPr>
            <a:noAutofit/>
          </a:bodyPr>
          <a:lstStyle/>
          <a:p>
            <a:pPr algn="ctr"/>
            <a:r>
              <a:rPr lang="es-ES" sz="3600" dirty="0" smtClean="0"/>
              <a:t>Construcción: Base de hechos</a:t>
            </a:r>
            <a:endParaRPr lang="es-PE" sz="3600" dirty="0"/>
          </a:p>
        </p:txBody>
      </p:sp>
      <p:sp>
        <p:nvSpPr>
          <p:cNvPr id="5" name="Marcador de contenido 2">
            <a:extLst>
              <a:ext uri="{FF2B5EF4-FFF2-40B4-BE49-F238E27FC236}">
                <a16:creationId xmlns:a16="http://schemas.microsoft.com/office/drawing/2014/main" xmlns="" id="{D405D3F1-45F3-4634-8BD5-15DDADDCD1B2}"/>
              </a:ext>
            </a:extLst>
          </p:cNvPr>
          <p:cNvSpPr>
            <a:spLocks noGrp="1"/>
          </p:cNvSpPr>
          <p:nvPr>
            <p:ph idx="1"/>
          </p:nvPr>
        </p:nvSpPr>
        <p:spPr>
          <a:xfrm>
            <a:off x="1097267" y="1289455"/>
            <a:ext cx="10339767" cy="5420834"/>
          </a:xfrm>
        </p:spPr>
        <p:txBody>
          <a:bodyPr>
            <a:noAutofit/>
          </a:bodyPr>
          <a:lstStyle/>
          <a:p>
            <a:pPr algn="just">
              <a:buFontTx/>
              <a:buChar char="-"/>
            </a:pPr>
            <a:r>
              <a:rPr lang="es-ES" sz="2400" dirty="0" smtClean="0"/>
              <a:t>Representa el modelo del mundo (o el problema en curso de solución)</a:t>
            </a:r>
          </a:p>
          <a:p>
            <a:pPr algn="just">
              <a:buFontTx/>
              <a:buChar char="-"/>
            </a:pPr>
            <a:r>
              <a:rPr lang="es-ES" sz="2400" dirty="0" smtClean="0"/>
              <a:t>Cambia con el proceso de inferencia</a:t>
            </a:r>
          </a:p>
          <a:p>
            <a:pPr marL="457200" lvl="1" indent="0" algn="just">
              <a:buNone/>
            </a:pPr>
            <a:r>
              <a:rPr lang="es-ES" b="0" dirty="0"/>
              <a:t>Estado inicial: situación inicial</a:t>
            </a:r>
          </a:p>
          <a:p>
            <a:pPr marL="457200" lvl="1" indent="0" algn="just">
              <a:buNone/>
            </a:pPr>
            <a:r>
              <a:rPr lang="es-ES" b="0" dirty="0"/>
              <a:t>Estado final: situación final</a:t>
            </a:r>
          </a:p>
          <a:p>
            <a:pPr marL="457200" lvl="1" indent="0" algn="just">
              <a:buNone/>
            </a:pPr>
            <a:r>
              <a:rPr lang="es-ES" b="0" dirty="0"/>
              <a:t>Estado intermedio:  situación actual o en curso de resolución</a:t>
            </a:r>
          </a:p>
          <a:p>
            <a:pPr algn="just">
              <a:buFontTx/>
              <a:buChar char="-"/>
            </a:pPr>
            <a:r>
              <a:rPr lang="es-ES" sz="2400" dirty="0" smtClean="0"/>
              <a:t>Ejemplo:</a:t>
            </a:r>
          </a:p>
          <a:p>
            <a:pPr marL="0" indent="0" algn="just">
              <a:buNone/>
            </a:pPr>
            <a:r>
              <a:rPr lang="es-ES" sz="2400" dirty="0" smtClean="0"/>
              <a:t>“El perro es un mamífero”</a:t>
            </a:r>
          </a:p>
          <a:p>
            <a:pPr marL="0" indent="0" algn="just">
              <a:buNone/>
            </a:pPr>
            <a:r>
              <a:rPr lang="es-ES" sz="2400" dirty="0" smtClean="0"/>
              <a:t>Mamífero(perro)</a:t>
            </a:r>
          </a:p>
          <a:p>
            <a:pPr marL="0" indent="0" algn="just">
              <a:buNone/>
            </a:pPr>
            <a:endParaRPr lang="es-ES" sz="2400" dirty="0"/>
          </a:p>
          <a:p>
            <a:pPr marL="0" indent="0" algn="just">
              <a:buNone/>
            </a:pPr>
            <a:r>
              <a:rPr lang="es-ES" sz="2400" dirty="0" smtClean="0"/>
              <a:t>“El pino es una planta gimnosperma”</a:t>
            </a:r>
          </a:p>
          <a:p>
            <a:pPr marL="0" indent="0" algn="just">
              <a:buNone/>
            </a:pPr>
            <a:r>
              <a:rPr lang="es-ES" sz="2400" dirty="0" smtClean="0"/>
              <a:t>Gimnosperma(pino)</a:t>
            </a:r>
          </a:p>
          <a:p>
            <a:pPr marL="457200" lvl="1" indent="0" algn="just">
              <a:buNone/>
            </a:pPr>
            <a:endParaRPr lang="es-ES" b="0" dirty="0"/>
          </a:p>
          <a:p>
            <a:pPr marL="457200" lvl="1" indent="0" algn="just">
              <a:buNone/>
            </a:pPr>
            <a:endParaRPr lang="es-ES" b="0" dirty="0" smtClean="0"/>
          </a:p>
          <a:p>
            <a:pPr marL="457200" lvl="1" indent="0" algn="just">
              <a:buNone/>
            </a:pPr>
            <a:endParaRPr lang="es-ES" b="0" dirty="0"/>
          </a:p>
        </p:txBody>
      </p:sp>
      <p:sp>
        <p:nvSpPr>
          <p:cNvPr id="9" name="Marcador de contenido 2">
            <a:extLst>
              <a:ext uri="{FF2B5EF4-FFF2-40B4-BE49-F238E27FC236}">
                <a16:creationId xmlns:a16="http://schemas.microsoft.com/office/drawing/2014/main" xmlns="" id="{D405D3F1-45F3-4634-8BD5-15DDADDCD1B2}"/>
              </a:ext>
            </a:extLst>
          </p:cNvPr>
          <p:cNvSpPr txBox="1">
            <a:spLocks/>
          </p:cNvSpPr>
          <p:nvPr/>
        </p:nvSpPr>
        <p:spPr>
          <a:xfrm>
            <a:off x="6541465" y="1275387"/>
            <a:ext cx="4895570" cy="5420834"/>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457200" lvl="1" indent="0" algn="just">
              <a:buFont typeface="Gill Sans MT" panose="020B0502020104020203" pitchFamily="34" charset="0"/>
              <a:buNone/>
            </a:pPr>
            <a:endParaRPr lang="es-ES" b="1" dirty="0" smtClean="0"/>
          </a:p>
          <a:p>
            <a:pPr marL="457200" lvl="1" indent="0" algn="just">
              <a:buFont typeface="Gill Sans MT" panose="020B0502020104020203" pitchFamily="34" charset="0"/>
              <a:buNone/>
            </a:pPr>
            <a:endParaRPr lang="es-ES" b="1" dirty="0" smtClean="0"/>
          </a:p>
          <a:p>
            <a:pPr marL="457200" lvl="1" indent="0" algn="just">
              <a:buFont typeface="Gill Sans MT" panose="020B0502020104020203" pitchFamily="34" charset="0"/>
              <a:buNone/>
            </a:pPr>
            <a:endParaRPr lang="es-ES" b="1" dirty="0"/>
          </a:p>
        </p:txBody>
      </p:sp>
    </p:spTree>
    <p:extLst>
      <p:ext uri="{BB962C8B-B14F-4D97-AF65-F5344CB8AC3E}">
        <p14:creationId xmlns:p14="http://schemas.microsoft.com/office/powerpoint/2010/main" val="1412281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Representación de conocimiento: </a:t>
            </a:r>
            <a:r>
              <a:rPr lang="es-PE" dirty="0" err="1" smtClean="0"/>
              <a:t>Frames</a:t>
            </a:r>
            <a:endParaRPr lang="es-PE" dirty="0"/>
          </a:p>
        </p:txBody>
      </p:sp>
      <p:sp>
        <p:nvSpPr>
          <p:cNvPr id="3" name="2 Marcador de contenido"/>
          <p:cNvSpPr>
            <a:spLocks noGrp="1"/>
          </p:cNvSpPr>
          <p:nvPr>
            <p:ph idx="1"/>
          </p:nvPr>
        </p:nvSpPr>
        <p:spPr>
          <a:xfrm>
            <a:off x="1831048" y="1263871"/>
            <a:ext cx="9984316" cy="5256212"/>
          </a:xfrm>
        </p:spPr>
        <p:txBody>
          <a:bodyPr/>
          <a:lstStyle/>
          <a:p>
            <a:pPr algn="just">
              <a:buFontTx/>
              <a:buChar char="-"/>
            </a:pPr>
            <a:r>
              <a:rPr lang="es-ES" sz="2400" dirty="0"/>
              <a:t>Los sistemas de </a:t>
            </a:r>
            <a:r>
              <a:rPr lang="es-ES" sz="2400" dirty="0" err="1"/>
              <a:t>frames</a:t>
            </a:r>
            <a:r>
              <a:rPr lang="es-ES" sz="2400" dirty="0"/>
              <a:t> razonan acerca de clases de objetos usando representaciones prototípicas, pero pueden modificarse para capturar las complejidades del mundo real.</a:t>
            </a:r>
          </a:p>
          <a:p>
            <a:pPr algn="just">
              <a:buFontTx/>
              <a:buChar char="-"/>
            </a:pPr>
            <a:r>
              <a:rPr lang="es-PE" sz="2400" dirty="0"/>
              <a:t>Permite construir conocimiento declarativo y procedural en un registro con slots(atributos) y </a:t>
            </a:r>
            <a:r>
              <a:rPr lang="es-PE" sz="2400" dirty="0" err="1"/>
              <a:t>fillers</a:t>
            </a:r>
            <a:r>
              <a:rPr lang="es-PE" sz="2400" dirty="0"/>
              <a:t> o </a:t>
            </a:r>
            <a:r>
              <a:rPr lang="es-PE" sz="2400" dirty="0" err="1"/>
              <a:t>facets</a:t>
            </a:r>
            <a:r>
              <a:rPr lang="es-PE" sz="2400" dirty="0"/>
              <a:t>(valores). EJM:</a:t>
            </a:r>
          </a:p>
          <a:p>
            <a:pPr marL="457200" lvl="1" indent="0" algn="just">
              <a:buNone/>
            </a:pPr>
            <a:r>
              <a:rPr lang="es-PE" sz="2000" b="0" dirty="0"/>
              <a:t>	(</a:t>
            </a:r>
            <a:r>
              <a:rPr lang="es-PE" sz="2000" b="0" dirty="0" err="1"/>
              <a:t>frame</a:t>
            </a:r>
            <a:r>
              <a:rPr lang="es-PE" sz="2000" b="0" dirty="0"/>
              <a:t> (nombre camión)</a:t>
            </a:r>
          </a:p>
          <a:p>
            <a:pPr marL="457200" lvl="1" indent="0" algn="just">
              <a:buNone/>
            </a:pPr>
            <a:r>
              <a:rPr lang="es-PE" sz="2000" b="0" dirty="0"/>
              <a:t> 		(</a:t>
            </a:r>
            <a:r>
              <a:rPr lang="es-PE" sz="2000" b="0" dirty="0" err="1"/>
              <a:t>is</a:t>
            </a:r>
            <a:r>
              <a:rPr lang="es-PE" sz="2000" b="0" dirty="0"/>
              <a:t>-a objeto)</a:t>
            </a:r>
          </a:p>
          <a:p>
            <a:pPr marL="457200" lvl="1" indent="0" algn="just">
              <a:buNone/>
            </a:pPr>
            <a:r>
              <a:rPr lang="es-PE" sz="2000" b="0" dirty="0"/>
              <a:t>		(color rojo)</a:t>
            </a:r>
          </a:p>
          <a:p>
            <a:pPr marL="457200" lvl="1" indent="0" algn="just">
              <a:buNone/>
            </a:pPr>
            <a:r>
              <a:rPr lang="es-PE" sz="2000" b="0" dirty="0"/>
              <a:t>		(llantas 10)</a:t>
            </a:r>
          </a:p>
          <a:p>
            <a:pPr marL="457200" lvl="1" indent="0" algn="just">
              <a:buNone/>
            </a:pPr>
            <a:r>
              <a:rPr lang="es-PE" sz="2000" b="0" dirty="0"/>
              <a:t>		...)</a:t>
            </a:r>
            <a:endParaRPr lang="es-ES" sz="2000" b="0" dirty="0"/>
          </a:p>
          <a:p>
            <a:endParaRPr lang="es-PE" sz="2400" dirty="0"/>
          </a:p>
        </p:txBody>
      </p:sp>
    </p:spTree>
    <p:extLst>
      <p:ext uri="{BB962C8B-B14F-4D97-AF65-F5344CB8AC3E}">
        <p14:creationId xmlns:p14="http://schemas.microsoft.com/office/powerpoint/2010/main" val="2129796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F8A150E-7CED-4D35-AE13-43A56D05501F}"/>
              </a:ext>
            </a:extLst>
          </p:cNvPr>
          <p:cNvSpPr>
            <a:spLocks noGrp="1"/>
          </p:cNvSpPr>
          <p:nvPr>
            <p:ph type="title"/>
          </p:nvPr>
        </p:nvSpPr>
        <p:spPr>
          <a:xfrm>
            <a:off x="562708" y="413448"/>
            <a:ext cx="11826240" cy="624779"/>
          </a:xfrm>
        </p:spPr>
        <p:txBody>
          <a:bodyPr>
            <a:noAutofit/>
          </a:bodyPr>
          <a:lstStyle/>
          <a:p>
            <a:pPr algn="ctr"/>
            <a:r>
              <a:rPr lang="es-ES" sz="3200" dirty="0"/>
              <a:t>Representación de </a:t>
            </a:r>
            <a:r>
              <a:rPr lang="es-ES" sz="3200" dirty="0" smtClean="0"/>
              <a:t>conocimiento</a:t>
            </a:r>
            <a:r>
              <a:rPr lang="es-PE" sz="3200" dirty="0" smtClean="0"/>
              <a:t>: Redes semánticas</a:t>
            </a:r>
            <a:endParaRPr lang="es-PE" sz="3200" dirty="0"/>
          </a:p>
        </p:txBody>
      </p:sp>
      <p:sp>
        <p:nvSpPr>
          <p:cNvPr id="3" name="Marcador de contenido 2">
            <a:extLst>
              <a:ext uri="{FF2B5EF4-FFF2-40B4-BE49-F238E27FC236}">
                <a16:creationId xmlns:a16="http://schemas.microsoft.com/office/drawing/2014/main" xmlns="" id="{9774EC16-15FA-4009-9F5D-680A42EC2681}"/>
              </a:ext>
            </a:extLst>
          </p:cNvPr>
          <p:cNvSpPr>
            <a:spLocks noGrp="1"/>
          </p:cNvSpPr>
          <p:nvPr>
            <p:ph idx="1"/>
          </p:nvPr>
        </p:nvSpPr>
        <p:spPr>
          <a:xfrm>
            <a:off x="6625883" y="1810436"/>
            <a:ext cx="4304714" cy="4070005"/>
          </a:xfrm>
        </p:spPr>
        <p:txBody>
          <a:bodyPr>
            <a:noAutofit/>
          </a:bodyPr>
          <a:lstStyle/>
          <a:p>
            <a:pPr algn="just">
              <a:buFontTx/>
              <a:buChar char="-"/>
            </a:pPr>
            <a:r>
              <a:rPr lang="es-PE" sz="2200" dirty="0"/>
              <a:t>Modelo de memoria humana para </a:t>
            </a:r>
            <a:r>
              <a:rPr lang="es-PE" sz="2200" dirty="0" smtClean="0"/>
              <a:t>capturar la </a:t>
            </a:r>
            <a:r>
              <a:rPr lang="es-PE" sz="2200" dirty="0"/>
              <a:t>semántica de las palabras y lograr un </a:t>
            </a:r>
            <a:r>
              <a:rPr lang="es-PE" sz="2200" dirty="0" smtClean="0"/>
              <a:t>uso del </a:t>
            </a:r>
            <a:r>
              <a:rPr lang="es-PE" sz="2200" dirty="0"/>
              <a:t>significado parecido a </a:t>
            </a:r>
            <a:r>
              <a:rPr lang="es-PE" sz="2200" dirty="0" smtClean="0"/>
              <a:t>los humanos. [Quillian'66]</a:t>
            </a:r>
          </a:p>
          <a:p>
            <a:pPr algn="just">
              <a:buFontTx/>
              <a:buChar char="-"/>
            </a:pPr>
            <a:r>
              <a:rPr lang="es-PE" sz="2200" dirty="0" smtClean="0"/>
              <a:t>Se </a:t>
            </a:r>
            <a:r>
              <a:rPr lang="es-PE" sz="2200" dirty="0"/>
              <a:t>usaron originalmente </a:t>
            </a:r>
            <a:r>
              <a:rPr lang="es-PE" sz="2200" dirty="0" smtClean="0"/>
              <a:t>para representar </a:t>
            </a:r>
            <a:r>
              <a:rPr lang="es-PE" sz="2200" dirty="0"/>
              <a:t>el sentido en </a:t>
            </a:r>
            <a:r>
              <a:rPr lang="es-PE" sz="2200" dirty="0" smtClean="0"/>
              <a:t>expresiones de </a:t>
            </a:r>
            <a:r>
              <a:rPr lang="es-PE" sz="2200" dirty="0"/>
              <a:t>lenguaje natural</a:t>
            </a:r>
            <a:r>
              <a:rPr lang="es-PE" sz="2200" dirty="0" smtClean="0"/>
              <a:t>.</a:t>
            </a:r>
          </a:p>
        </p:txBody>
      </p:sp>
      <p:sp>
        <p:nvSpPr>
          <p:cNvPr id="22" name="Título 1">
            <a:extLst>
              <a:ext uri="{FF2B5EF4-FFF2-40B4-BE49-F238E27FC236}">
                <a16:creationId xmlns:a16="http://schemas.microsoft.com/office/drawing/2014/main" xmlns="" id="{CF8A150E-7CED-4D35-AE13-43A56D05501F}"/>
              </a:ext>
            </a:extLst>
          </p:cNvPr>
          <p:cNvSpPr txBox="1">
            <a:spLocks/>
          </p:cNvSpPr>
          <p:nvPr/>
        </p:nvSpPr>
        <p:spPr>
          <a:xfrm>
            <a:off x="1663183" y="39903"/>
            <a:ext cx="3869850" cy="373545"/>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pPr algn="ctr"/>
            <a:endParaRPr lang="es-PE" sz="1600" dirty="0"/>
          </a:p>
        </p:txBody>
      </p:sp>
      <p:pic>
        <p:nvPicPr>
          <p:cNvPr id="1026" name="Picture 2" descr="Resultado de imagen para RED SEMAN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598" y="1695157"/>
            <a:ext cx="6131020" cy="44427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40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6372665" y="2180492"/>
            <a:ext cx="5444197" cy="2321169"/>
          </a:xfrm>
          <a:prstGeom prst="wedgeRectCallout">
            <a:avLst>
              <a:gd name="adj1" fmla="val -47190"/>
              <a:gd name="adj2" fmla="val 78864"/>
            </a:avLst>
          </a:prstGeom>
          <a:solidFill>
            <a:schemeClr val="accent2">
              <a:lumMod val="40000"/>
              <a:lumOff val="60000"/>
            </a:schemeClr>
          </a:solidFill>
          <a:ln>
            <a:noFill/>
          </a:ln>
        </p:spPr>
        <p:style>
          <a:lnRef idx="1">
            <a:schemeClr val="accent4"/>
          </a:lnRef>
          <a:fillRef idx="3">
            <a:schemeClr val="accent4"/>
          </a:fillRef>
          <a:effectRef idx="2">
            <a:schemeClr val="accent4"/>
          </a:effectRef>
          <a:fontRef idx="minor">
            <a:schemeClr val="lt1"/>
          </a:fontRef>
        </p:style>
        <p:txBody>
          <a:bodyPr/>
          <a:lstStyle/>
          <a:p>
            <a:pPr marL="0" indent="0" algn="just">
              <a:buNone/>
            </a:pPr>
            <a:r>
              <a:rPr lang="es-PE" b="0" dirty="0">
                <a:solidFill>
                  <a:schemeClr val="tx2"/>
                </a:solidFill>
              </a:rPr>
              <a:t>La meta de la adquisición del conocimiento es entender  cómo  una  persona  lleva  a  cabo alguna actividad de modo que esa misma actividad pueda ser automatizada.</a:t>
            </a:r>
          </a:p>
        </p:txBody>
      </p:sp>
    </p:spTree>
    <p:extLst>
      <p:ext uri="{BB962C8B-B14F-4D97-AF65-F5344CB8AC3E}">
        <p14:creationId xmlns:p14="http://schemas.microsoft.com/office/powerpoint/2010/main" val="3247414299"/>
      </p:ext>
    </p:extLst>
  </p:cSld>
  <p:clrMapOvr>
    <a:masterClrMapping/>
  </p:clrMapOvr>
</p:sld>
</file>

<file path=ppt/theme/theme1.xml><?xml version="1.0" encoding="utf-8"?>
<a:theme xmlns:a="http://schemas.openxmlformats.org/drawingml/2006/main" name="Tema1">
  <a:themeElements>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es-PE"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altLang="es-PE" sz="1800" b="1" i="0" u="none" strike="noStrike" cap="none" normalizeH="0" baseline="0" smtClean="0">
            <a:ln>
              <a:noFill/>
            </a:ln>
            <a:solidFill>
              <a:schemeClr val="tx1"/>
            </a:solidFill>
            <a:effectLst/>
            <a:latin typeface="Arial" charset="0"/>
          </a:defRPr>
        </a:defPPr>
      </a:lstStyle>
    </a:lnDef>
  </a:objectDefaults>
  <a:extraClrSchemeLst>
    <a:extraClrScheme>
      <a:clrScheme name="template 1">
        <a:dk1>
          <a:srgbClr val="4D4D4D"/>
        </a:dk1>
        <a:lt1>
          <a:srgbClr val="FFFFFF"/>
        </a:lt1>
        <a:dk2>
          <a:srgbClr val="000000"/>
        </a:dk2>
        <a:lt2>
          <a:srgbClr val="D5E1F3"/>
        </a:lt2>
        <a:accent1>
          <a:srgbClr val="BC4417"/>
        </a:accent1>
        <a:accent2>
          <a:srgbClr val="CF9C1C"/>
        </a:accent2>
        <a:accent3>
          <a:srgbClr val="FFFFFF"/>
        </a:accent3>
        <a:accent4>
          <a:srgbClr val="404040"/>
        </a:accent4>
        <a:accent5>
          <a:srgbClr val="DAB0AB"/>
        </a:accent5>
        <a:accent6>
          <a:srgbClr val="BB8D18"/>
        </a:accent6>
        <a:hlink>
          <a:srgbClr val="E8C97C"/>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986615"/>
        </a:lt2>
        <a:accent1>
          <a:srgbClr val="BF4413"/>
        </a:accent1>
        <a:accent2>
          <a:srgbClr val="FFAB21"/>
        </a:accent2>
        <a:accent3>
          <a:srgbClr val="FFFFFF"/>
        </a:accent3>
        <a:accent4>
          <a:srgbClr val="404040"/>
        </a:accent4>
        <a:accent5>
          <a:srgbClr val="DCB0AA"/>
        </a:accent5>
        <a:accent6>
          <a:srgbClr val="E79B1D"/>
        </a:accent6>
        <a:hlink>
          <a:srgbClr val="C5A379"/>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4A1B17"/>
        </a:lt2>
        <a:accent1>
          <a:srgbClr val="C66C00"/>
        </a:accent1>
        <a:accent2>
          <a:srgbClr val="FED416"/>
        </a:accent2>
        <a:accent3>
          <a:srgbClr val="FFFFFF"/>
        </a:accent3>
        <a:accent4>
          <a:srgbClr val="404040"/>
        </a:accent4>
        <a:accent5>
          <a:srgbClr val="DFBAAA"/>
        </a:accent5>
        <a:accent6>
          <a:srgbClr val="E6C013"/>
        </a:accent6>
        <a:hlink>
          <a:srgbClr val="FFDE93"/>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9B6902"/>
        </a:lt2>
        <a:accent1>
          <a:srgbClr val="C75E00"/>
        </a:accent1>
        <a:accent2>
          <a:srgbClr val="FED416"/>
        </a:accent2>
        <a:accent3>
          <a:srgbClr val="FFFFFF"/>
        </a:accent3>
        <a:accent4>
          <a:srgbClr val="404040"/>
        </a:accent4>
        <a:accent5>
          <a:srgbClr val="E0B6AA"/>
        </a:accent5>
        <a:accent6>
          <a:srgbClr val="E6C013"/>
        </a:accent6>
        <a:hlink>
          <a:srgbClr val="EE660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570301"/>
        </a:lt2>
        <a:accent1>
          <a:srgbClr val="D37E00"/>
        </a:accent1>
        <a:accent2>
          <a:srgbClr val="F5CB03"/>
        </a:accent2>
        <a:accent3>
          <a:srgbClr val="FFFFFF"/>
        </a:accent3>
        <a:accent4>
          <a:srgbClr val="404040"/>
        </a:accent4>
        <a:accent5>
          <a:srgbClr val="E6C0AA"/>
        </a:accent5>
        <a:accent6>
          <a:srgbClr val="DEB802"/>
        </a:accent6>
        <a:hlink>
          <a:srgbClr val="D86001"/>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713C0C"/>
        </a:lt2>
        <a:accent1>
          <a:srgbClr val="E4B058"/>
        </a:accent1>
        <a:accent2>
          <a:srgbClr val="FDD912"/>
        </a:accent2>
        <a:accent3>
          <a:srgbClr val="FFFFFF"/>
        </a:accent3>
        <a:accent4>
          <a:srgbClr val="404040"/>
        </a:accent4>
        <a:accent5>
          <a:srgbClr val="EFD4B4"/>
        </a:accent5>
        <a:accent6>
          <a:srgbClr val="E5C40F"/>
        </a:accent6>
        <a:hlink>
          <a:srgbClr val="E0630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953900"/>
        </a:lt2>
        <a:accent1>
          <a:srgbClr val="B65300"/>
        </a:accent1>
        <a:accent2>
          <a:srgbClr val="CE6A00"/>
        </a:accent2>
        <a:accent3>
          <a:srgbClr val="FFFFFF"/>
        </a:accent3>
        <a:accent4>
          <a:srgbClr val="404040"/>
        </a:accent4>
        <a:accent5>
          <a:srgbClr val="D7B3AA"/>
        </a:accent5>
        <a:accent6>
          <a:srgbClr val="BA5F00"/>
        </a:accent6>
        <a:hlink>
          <a:srgbClr val="F0A806"/>
        </a:hlink>
        <a:folHlink>
          <a:srgbClr val="FFE6CD"/>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D87200"/>
        </a:lt2>
        <a:accent1>
          <a:srgbClr val="E29B07"/>
        </a:accent1>
        <a:accent2>
          <a:srgbClr val="EDBF03"/>
        </a:accent2>
        <a:accent3>
          <a:srgbClr val="FFFFFF"/>
        </a:accent3>
        <a:accent4>
          <a:srgbClr val="404040"/>
        </a:accent4>
        <a:accent5>
          <a:srgbClr val="EECBAA"/>
        </a:accent5>
        <a:accent6>
          <a:srgbClr val="D7AD02"/>
        </a:accent6>
        <a:hlink>
          <a:srgbClr val="7CA43F"/>
        </a:hlink>
        <a:folHlink>
          <a:srgbClr val="FFE6CD"/>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D24D06"/>
        </a:lt2>
        <a:accent1>
          <a:srgbClr val="E59709"/>
        </a:accent1>
        <a:accent2>
          <a:srgbClr val="E9AC24"/>
        </a:accent2>
        <a:accent3>
          <a:srgbClr val="FFFFFF"/>
        </a:accent3>
        <a:accent4>
          <a:srgbClr val="404040"/>
        </a:accent4>
        <a:accent5>
          <a:srgbClr val="F0C9AA"/>
        </a:accent5>
        <a:accent6>
          <a:srgbClr val="D39B20"/>
        </a:accent6>
        <a:hlink>
          <a:srgbClr val="F7B80B"/>
        </a:hlink>
        <a:folHlink>
          <a:srgbClr val="FFE6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355</TotalTime>
  <Words>361</Words>
  <Application>Microsoft Office PowerPoint</Application>
  <PresentationFormat>Personalizado</PresentationFormat>
  <Paragraphs>38</Paragraphs>
  <Slides>7</Slides>
  <Notes>2</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Tema1</vt:lpstr>
      <vt:lpstr>Adquisición de conocimiento </vt:lpstr>
      <vt:lpstr>Adquisición de conocimiento</vt:lpstr>
      <vt:lpstr>Construcción: Base de conocimiento</vt:lpstr>
      <vt:lpstr>Construcción: Base de hechos</vt:lpstr>
      <vt:lpstr>Representación de conocimiento: Frames</vt:lpstr>
      <vt:lpstr>Representación de conocimiento: Redes semánticas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METODOS DE BUSQUEDA PARA JUEGOS HUMANO-MAQUINA</dc:title>
  <dc:creator>Angie</dc:creator>
  <cp:lastModifiedBy>Angie</cp:lastModifiedBy>
  <cp:revision>41</cp:revision>
  <dcterms:modified xsi:type="dcterms:W3CDTF">2019-11-25T09:21:17Z</dcterms:modified>
</cp:coreProperties>
</file>